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4" r:id="rId3"/>
    <p:sldId id="285" r:id="rId4"/>
    <p:sldId id="28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M" initials="I" lastIdx="3" clrIdx="0"/>
  <p:cmAuthor id="1" name="Анна Епифанова" initials="АЕ" lastIdx="1" clrIdx="1">
    <p:extLst>
      <p:ext uri="{19B8F6BF-5375-455C-9EA6-DF929625EA0E}">
        <p15:presenceInfo xmlns:p15="http://schemas.microsoft.com/office/powerpoint/2012/main" userId="112e778e02dfc6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 autoAdjust="0"/>
  </p:normalViewPr>
  <p:slideViewPr>
    <p:cSldViewPr snapToGrid="0">
      <p:cViewPr varScale="1">
        <p:scale>
          <a:sx n="102" d="100"/>
          <a:sy n="102" d="100"/>
        </p:scale>
        <p:origin x="120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26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91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16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84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08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41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33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95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72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72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B16B-6869-4D06-BD99-A975C5D999CE}" type="datetimeFigureOut">
              <a:rPr lang="ru-RU" smtClean="0"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591E6-84AF-4B6A-ADF4-48B218F7F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97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8848" y="614408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 Компания </a:t>
            </a:r>
          </a:p>
          <a:p>
            <a:pPr algn="r"/>
            <a:r>
              <a:rPr lang="ru-RU" sz="1600" dirty="0" smtClean="0"/>
              <a:t>«ИТМ-Миокард»</a:t>
            </a:r>
          </a:p>
        </p:txBody>
      </p:sp>
      <p:pic>
        <p:nvPicPr>
          <p:cNvPr id="5" name="Picture 3" descr="Z:\13_презентация_раздатка\logo_IT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02961" y="6184064"/>
            <a:ext cx="1847850" cy="5048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82594" y="469556"/>
            <a:ext cx="7918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Здоровье, и какие персональные приборы востребованы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2594" y="1002220"/>
            <a:ext cx="7541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Рассмотрим какие устройства </a:t>
            </a:r>
            <a:r>
              <a:rPr lang="ru-RU" dirty="0" smtClean="0"/>
              <a:t>доступны, </a:t>
            </a:r>
            <a:br>
              <a:rPr lang="ru-RU" dirty="0" smtClean="0"/>
            </a:br>
            <a:r>
              <a:rPr lang="ru-RU" dirty="0" smtClean="0"/>
              <a:t>для чего </a:t>
            </a:r>
            <a:r>
              <a:rPr lang="ru-RU" dirty="0"/>
              <a:t>и в каких областях применяются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23114" y="1157174"/>
            <a:ext cx="3631472" cy="12499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Экспресс анализ крови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(на сахар, на «допинг»,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экстренное принятие терапии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807168" y="2593163"/>
            <a:ext cx="3631473" cy="14388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Артериальное давление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(самочувствие, яркий показатель,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экстренное принятие терапии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8154879" y="4218031"/>
            <a:ext cx="3631473" cy="14388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ЭКГ - электрокардиограмма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(выявление нарушений,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экстренное принятие терапии,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u="sng" dirty="0">
                <a:solidFill>
                  <a:schemeClr val="tx1"/>
                </a:solidFill>
              </a:rPr>
              <a:t>коррекция терапии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207642" y="1791991"/>
            <a:ext cx="2262972" cy="149189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Пульс,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шагомер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КиллоКалориметр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(спорт, фитнес, режим дня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12619" y="3543899"/>
            <a:ext cx="1765208" cy="17861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Вес</a:t>
            </a:r>
            <a:r>
              <a:rPr lang="ru-RU" b="1" dirty="0" smtClean="0">
                <a:solidFill>
                  <a:schemeClr val="tx1"/>
                </a:solidFill>
              </a:rPr>
              <a:t>,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рост,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объем талии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и </a:t>
            </a:r>
            <a:r>
              <a:rPr lang="ru-RU" b="1" dirty="0">
                <a:solidFill>
                  <a:schemeClr val="tx1"/>
                </a:solidFill>
              </a:rPr>
              <a:t>т.д.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(Диета)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731332" y="4207488"/>
            <a:ext cx="1656437" cy="117798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Чем дышим, что едим </a:t>
            </a:r>
            <a:r>
              <a:rPr lang="ru-RU" dirty="0">
                <a:solidFill>
                  <a:schemeClr val="tx1"/>
                </a:solidFill>
              </a:rPr>
              <a:t>(экология)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816980" y="1681955"/>
            <a:ext cx="2318289" cy="7273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Фазы сна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(режим дня и ночи)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641274" y="4214347"/>
            <a:ext cx="3121535" cy="11711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Т</a:t>
            </a:r>
            <a:r>
              <a:rPr lang="ru-RU" b="1" dirty="0" smtClean="0">
                <a:solidFill>
                  <a:schemeClr val="tx1"/>
                </a:solidFill>
              </a:rPr>
              <a:t>емпература </a:t>
            </a:r>
            <a:r>
              <a:rPr lang="ru-RU" b="1" dirty="0">
                <a:solidFill>
                  <a:schemeClr val="tx1"/>
                </a:solidFill>
              </a:rPr>
              <a:t>тела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(самочувствие, </a:t>
            </a:r>
            <a:r>
              <a:rPr lang="ru-RU" dirty="0" smtClean="0">
                <a:solidFill>
                  <a:schemeClr val="tx1"/>
                </a:solidFill>
              </a:rPr>
              <a:t>косвенный </a:t>
            </a:r>
            <a:r>
              <a:rPr lang="ru-RU" dirty="0">
                <a:solidFill>
                  <a:schemeClr val="tx1"/>
                </a:solidFill>
              </a:rPr>
              <a:t>показатель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310314" y="5641139"/>
            <a:ext cx="4012077" cy="67574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ЭЭГ – </a:t>
            </a:r>
            <a:r>
              <a:rPr lang="ru-RU" b="1" dirty="0" err="1">
                <a:solidFill>
                  <a:schemeClr val="tx1"/>
                </a:solidFill>
              </a:rPr>
              <a:t>энцефалограмма</a:t>
            </a:r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(перспективное направление)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816980" y="2591575"/>
            <a:ext cx="3370763" cy="14404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???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(что еще определяет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качество жизни, здоровье,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успех в лечении?)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207642" y="5643478"/>
            <a:ext cx="1770327" cy="67574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SpO2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(кислород)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96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8848" y="614408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 Компания </a:t>
            </a:r>
          </a:p>
          <a:p>
            <a:pPr algn="r"/>
            <a:r>
              <a:rPr lang="ru-RU" sz="1600" dirty="0" smtClean="0"/>
              <a:t>«ИТМ-Миокард»</a:t>
            </a:r>
          </a:p>
        </p:txBody>
      </p:sp>
      <p:pic>
        <p:nvPicPr>
          <p:cNvPr id="5" name="Picture 3" descr="Z:\13_презентация_раздатка\logo_IT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02961" y="6184064"/>
            <a:ext cx="1847850" cy="5048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82594" y="469556"/>
            <a:ext cx="7918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Здоровье, качество жизни</a:t>
            </a:r>
            <a:endParaRPr lang="ru-RU" sz="2400" dirty="0"/>
          </a:p>
        </p:txBody>
      </p:sp>
      <p:sp>
        <p:nvSpPr>
          <p:cNvPr id="2" name="Овал 1"/>
          <p:cNvSpPr/>
          <p:nvPr/>
        </p:nvSpPr>
        <p:spPr>
          <a:xfrm>
            <a:off x="2068889" y="3627600"/>
            <a:ext cx="1314114" cy="1237228"/>
          </a:xfrm>
          <a:prstGeom prst="ellipse">
            <a:avLst/>
          </a:prstGeom>
          <a:solidFill>
            <a:srgbClr val="10641A">
              <a:alpha val="4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Зависть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2594" y="868812"/>
            <a:ext cx="108981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Многие наши решения, предпочтения определены эмоциями и состояниями сознания:</a:t>
            </a:r>
            <a:br>
              <a:rPr lang="ru-RU" dirty="0" smtClean="0"/>
            </a:br>
            <a:r>
              <a:rPr lang="ru-RU" dirty="0" smtClean="0"/>
              <a:t>страх </a:t>
            </a:r>
            <a:r>
              <a:rPr lang="ru-RU" dirty="0"/>
              <a:t>и </a:t>
            </a:r>
            <a:r>
              <a:rPr lang="ru-RU" dirty="0" smtClean="0"/>
              <a:t>трусость, радость, </a:t>
            </a:r>
            <a:r>
              <a:rPr lang="ru-RU" dirty="0"/>
              <a:t>беспокойство, раздражение и гнев, протест и бунт, уныние и отчаяние, любовь, зависть, жадность, похоть, вдохновение, спокойствие и умиротворение, скука и леность, удовлетворенность и пресыщение, состояние концентрации сознания и любознательность, лукавство и розыгрыш, шутка и смех, лживость, решимость и храбрость, стыд, смущение, ревность, гордыня (</a:t>
            </a:r>
            <a:r>
              <a:rPr lang="ru-RU" dirty="0" smtClean="0"/>
              <a:t>чувство </a:t>
            </a:r>
            <a:r>
              <a:rPr lang="ru-RU" dirty="0"/>
              <a:t>собственной </a:t>
            </a:r>
            <a:r>
              <a:rPr lang="ru-RU" dirty="0" smtClean="0"/>
              <a:t>значимости и чувство превосходства над другими), </a:t>
            </a:r>
            <a:r>
              <a:rPr lang="ru-RU" dirty="0"/>
              <a:t>чувство благодарности, жалость к себе, доброта, восторг, волнение, чувство ненависти, неприязни, чувство скорби и одиночества, чувство </a:t>
            </a:r>
            <a:r>
              <a:rPr lang="ru-RU" dirty="0" smtClean="0"/>
              <a:t>тоски и т.д.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782594" y="5498719"/>
            <a:ext cx="1286771" cy="1114759"/>
          </a:xfrm>
          <a:prstGeom prst="ellipse">
            <a:avLst/>
          </a:prstGeom>
          <a:solidFill>
            <a:schemeClr val="bg2">
              <a:lumMod val="50000"/>
              <a:alpha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Страх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078247" y="4579535"/>
            <a:ext cx="1330086" cy="1229032"/>
          </a:xfrm>
          <a:prstGeom prst="ellipse">
            <a:avLst/>
          </a:prstGeom>
          <a:solidFill>
            <a:srgbClr val="420000">
              <a:alpha val="4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Гнев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9875724" y="2808574"/>
            <a:ext cx="1404918" cy="1279450"/>
          </a:xfrm>
          <a:prstGeom prst="ellipse">
            <a:avLst/>
          </a:prstGeom>
          <a:solidFill>
            <a:srgbClr val="FD1301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Любовь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8989565" y="3476348"/>
            <a:ext cx="1404918" cy="127945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Радость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059627" y="3966350"/>
            <a:ext cx="1555872" cy="1354140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Благодарность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87320" y="3269666"/>
            <a:ext cx="1734767" cy="1636716"/>
          </a:xfrm>
          <a:prstGeom prst="ellipse">
            <a:avLst/>
          </a:prstGeom>
          <a:solidFill>
            <a:srgbClr val="102940">
              <a:alpha val="4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Ненависть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086473" y="3032110"/>
            <a:ext cx="1375676" cy="1355334"/>
          </a:xfrm>
          <a:prstGeom prst="ellipse">
            <a:avLst/>
          </a:prstGeom>
          <a:solidFill>
            <a:srgbClr val="10641A">
              <a:alpha val="40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Скука, леность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8258471" y="4496062"/>
            <a:ext cx="1462188" cy="1286507"/>
          </a:xfrm>
          <a:prstGeom prst="ellipse">
            <a:avLst/>
          </a:prstGeom>
          <a:solidFill>
            <a:srgbClr val="00B0F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Шутка </a:t>
            </a:r>
            <a:r>
              <a:rPr lang="ru-RU" dirty="0">
                <a:solidFill>
                  <a:srgbClr val="0070C0"/>
                </a:solidFill>
              </a:rPr>
              <a:t>и смех</a:t>
            </a:r>
          </a:p>
        </p:txBody>
      </p:sp>
      <p:sp>
        <p:nvSpPr>
          <p:cNvPr id="16" name="Овал 15"/>
          <p:cNvSpPr/>
          <p:nvPr/>
        </p:nvSpPr>
        <p:spPr>
          <a:xfrm>
            <a:off x="2067006" y="4592851"/>
            <a:ext cx="2183708" cy="1998880"/>
          </a:xfrm>
          <a:prstGeom prst="ellipse">
            <a:avLst/>
          </a:prstGeom>
          <a:solidFill>
            <a:schemeClr val="accent1">
              <a:lumMod val="50000"/>
              <a:alpha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Суетливое беспокойство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005530" y="3701669"/>
            <a:ext cx="1464336" cy="1397127"/>
          </a:xfrm>
          <a:prstGeom prst="ellipse">
            <a:avLst/>
          </a:prstGeom>
          <a:solidFill>
            <a:schemeClr val="accent1">
              <a:lumMod val="75000"/>
              <a:alpha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жалость к </a:t>
            </a:r>
            <a:r>
              <a:rPr lang="ru-RU" dirty="0" smtClean="0">
                <a:solidFill>
                  <a:srgbClr val="002060"/>
                </a:solidFill>
              </a:rPr>
              <a:t>себе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382534" y="4004408"/>
            <a:ext cx="1574473" cy="1454162"/>
          </a:xfrm>
          <a:prstGeom prst="ellipse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Безысходность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379598" y="4731489"/>
            <a:ext cx="2147732" cy="1957400"/>
          </a:xfrm>
          <a:prstGeom prst="ellipse">
            <a:avLst/>
          </a:prstGeom>
          <a:solidFill>
            <a:schemeClr val="bg2">
              <a:lumMod val="50000"/>
              <a:alpha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Скорбь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одиночество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тоска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7798807" y="3380981"/>
            <a:ext cx="1404918" cy="1279450"/>
          </a:xfrm>
          <a:prstGeom prst="ellipse">
            <a:avLst/>
          </a:prstGeom>
          <a:solidFill>
            <a:srgbClr val="ED77DF">
              <a:alpha val="4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Вдохновение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22087" y="3207749"/>
            <a:ext cx="15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Группа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07496" y="3076990"/>
            <a:ext cx="15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Группа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693056" y="3036850"/>
            <a:ext cx="15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Группа 3</a:t>
            </a:r>
          </a:p>
        </p:txBody>
      </p:sp>
    </p:spTree>
    <p:extLst>
      <p:ext uri="{BB962C8B-B14F-4D97-AF65-F5344CB8AC3E}">
        <p14:creationId xmlns:p14="http://schemas.microsoft.com/office/powerpoint/2010/main" val="357972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6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8848" y="614408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 Компания </a:t>
            </a:r>
          </a:p>
          <a:p>
            <a:pPr algn="r"/>
            <a:r>
              <a:rPr lang="ru-RU" sz="1600" dirty="0" smtClean="0"/>
              <a:t>«ИТМ-Миокард»</a:t>
            </a:r>
          </a:p>
        </p:txBody>
      </p:sp>
      <p:pic>
        <p:nvPicPr>
          <p:cNvPr id="5" name="Picture 3" descr="Z:\13_презентация_раздатка\logo_IT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02961" y="6184064"/>
            <a:ext cx="1847850" cy="5048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82594" y="469556"/>
            <a:ext cx="7918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Здоровье, качество жизни</a:t>
            </a:r>
            <a:endParaRPr lang="ru-RU" sz="24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104800" y="1429192"/>
            <a:ext cx="4709089" cy="949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«Качество </a:t>
            </a:r>
            <a:r>
              <a:rPr lang="ru-RU" dirty="0"/>
              <a:t>жизни» зависит от каждого из нас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от </a:t>
            </a:r>
            <a:r>
              <a:rPr lang="ru-RU" dirty="0"/>
              <a:t>того чем мы наполняем наш день,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чем </a:t>
            </a:r>
            <a:r>
              <a:rPr lang="ru-RU" dirty="0"/>
              <a:t>руководствуемся, к чему </a:t>
            </a:r>
            <a:r>
              <a:rPr lang="ru-RU" dirty="0" smtClean="0"/>
              <a:t>стремимся.</a:t>
            </a:r>
            <a:endParaRPr lang="ru-RU" dirty="0"/>
          </a:p>
        </p:txBody>
      </p:sp>
      <p:sp>
        <p:nvSpPr>
          <p:cNvPr id="22" name="Прямоугольник с двумя усеченными противолежащими углами 21"/>
          <p:cNvSpPr/>
          <p:nvPr/>
        </p:nvSpPr>
        <p:spPr>
          <a:xfrm>
            <a:off x="782594" y="1032387"/>
            <a:ext cx="1381181" cy="477794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Факты</a:t>
            </a:r>
            <a:endParaRPr lang="ru-RU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104800" y="2963742"/>
            <a:ext cx="5439934" cy="12848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Разложив по группам «созидание</a:t>
            </a:r>
            <a:r>
              <a:rPr lang="ru-RU" dirty="0" smtClean="0"/>
              <a:t>», </a:t>
            </a:r>
            <a:r>
              <a:rPr lang="ru-RU" dirty="0"/>
              <a:t>«разрушение</a:t>
            </a:r>
            <a:r>
              <a:rPr lang="ru-RU" dirty="0" smtClean="0"/>
              <a:t>», и «депрессия</a:t>
            </a:r>
            <a:r>
              <a:rPr lang="ru-RU" dirty="0"/>
              <a:t>» и др</a:t>
            </a:r>
            <a:r>
              <a:rPr lang="ru-RU" dirty="0" smtClean="0"/>
              <a:t>.,  </a:t>
            </a:r>
            <a:r>
              <a:rPr lang="ru-RU" dirty="0"/>
              <a:t>мы интуитивно понимаем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- кто </a:t>
            </a:r>
            <a:r>
              <a:rPr lang="ru-RU" dirty="0"/>
              <a:t>быстрее вылечится, </a:t>
            </a:r>
            <a:br>
              <a:rPr lang="ru-RU" dirty="0"/>
            </a:br>
            <a:r>
              <a:rPr lang="ru-RU" dirty="0" smtClean="0"/>
              <a:t>- кто </a:t>
            </a:r>
            <a:r>
              <a:rPr lang="ru-RU" dirty="0"/>
              <a:t>более подвержен к нарушению здоровья.</a:t>
            </a:r>
          </a:p>
        </p:txBody>
      </p:sp>
      <p:sp>
        <p:nvSpPr>
          <p:cNvPr id="24" name="Прямоугольник с двумя усеченными противолежащими углами 23"/>
          <p:cNvSpPr/>
          <p:nvPr/>
        </p:nvSpPr>
        <p:spPr>
          <a:xfrm>
            <a:off x="782594" y="2599251"/>
            <a:ext cx="1381181" cy="477794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Очевидное</a:t>
            </a:r>
            <a:endParaRPr lang="ru-RU" b="1" dirty="0"/>
          </a:p>
        </p:txBody>
      </p:sp>
      <p:sp>
        <p:nvSpPr>
          <p:cNvPr id="25" name="Штриховая стрелка вправо 24"/>
          <p:cNvSpPr/>
          <p:nvPr/>
        </p:nvSpPr>
        <p:spPr>
          <a:xfrm>
            <a:off x="6807672" y="2379138"/>
            <a:ext cx="759734" cy="584358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700577" y="2088346"/>
            <a:ext cx="3898756" cy="1263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Достоверный инструмент </a:t>
            </a:r>
            <a:r>
              <a:rPr lang="ru-RU" dirty="0"/>
              <a:t>регистрации </a:t>
            </a:r>
            <a:r>
              <a:rPr lang="ru-RU" dirty="0" smtClean="0"/>
              <a:t>и распознавания эмоций</a:t>
            </a:r>
            <a:r>
              <a:rPr lang="ru-RU" dirty="0"/>
              <a:t>, состояния сознания, </a:t>
            </a:r>
            <a:r>
              <a:rPr lang="ru-RU" dirty="0" smtClean="0"/>
              <a:t>настроения.</a:t>
            </a:r>
            <a:endParaRPr lang="ru-RU" dirty="0"/>
          </a:p>
        </p:txBody>
      </p:sp>
      <p:sp>
        <p:nvSpPr>
          <p:cNvPr id="27" name="Прямоугольник с двумя усеченными противолежащими углами 26"/>
          <p:cNvSpPr/>
          <p:nvPr/>
        </p:nvSpPr>
        <p:spPr>
          <a:xfrm>
            <a:off x="7175930" y="1689191"/>
            <a:ext cx="1649452" cy="477794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Необходимо</a:t>
            </a:r>
            <a:endParaRPr lang="ru-RU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104801" y="4587959"/>
            <a:ext cx="8865816" cy="1439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/>
              <a:t>Просьба к Минздраву, академикам, зав. кафедрам, ученым, советникам: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инициируйте больший интерес в области цифровой регистрации эмоций;</a:t>
            </a:r>
            <a:br>
              <a:rPr lang="ru-RU" dirty="0"/>
            </a:br>
            <a:r>
              <a:rPr lang="ru-RU" dirty="0"/>
              <a:t>- интенсивнее стимулируйте грандами научные работы по исследованию и изучению </a:t>
            </a:r>
            <a:r>
              <a:rPr lang="ru-RU" dirty="0" smtClean="0"/>
              <a:t>«психологических </a:t>
            </a:r>
            <a:r>
              <a:rPr lang="ru-RU" dirty="0"/>
              <a:t>качеств </a:t>
            </a:r>
            <a:r>
              <a:rPr lang="ru-RU" dirty="0" smtClean="0"/>
              <a:t>и эмоциональных состояний» </a:t>
            </a:r>
            <a:r>
              <a:rPr lang="ru-RU" dirty="0"/>
              <a:t>и их автоматическое распознавание.</a:t>
            </a:r>
          </a:p>
        </p:txBody>
      </p:sp>
    </p:spTree>
    <p:extLst>
      <p:ext uri="{BB962C8B-B14F-4D97-AF65-F5344CB8AC3E}">
        <p14:creationId xmlns:p14="http://schemas.microsoft.com/office/powerpoint/2010/main" val="340802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8848" y="614408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 Компания </a:t>
            </a:r>
          </a:p>
          <a:p>
            <a:pPr algn="r"/>
            <a:r>
              <a:rPr lang="ru-RU" sz="1600" dirty="0" smtClean="0"/>
              <a:t>«ИТМ-Миокард»</a:t>
            </a:r>
          </a:p>
        </p:txBody>
      </p:sp>
      <p:pic>
        <p:nvPicPr>
          <p:cNvPr id="5" name="Picture 3" descr="Z:\13_презентация_раздатка\logo_IT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02961" y="6184064"/>
            <a:ext cx="1847850" cy="5048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82594" y="469556"/>
            <a:ext cx="7918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Здоровье, качество жизни</a:t>
            </a:r>
            <a:endParaRPr lang="ru-RU" sz="2400" dirty="0"/>
          </a:p>
        </p:txBody>
      </p:sp>
      <p:sp>
        <p:nvSpPr>
          <p:cNvPr id="2" name="Овал 1"/>
          <p:cNvSpPr/>
          <p:nvPr/>
        </p:nvSpPr>
        <p:spPr>
          <a:xfrm>
            <a:off x="2068889" y="3627600"/>
            <a:ext cx="1314114" cy="1237228"/>
          </a:xfrm>
          <a:prstGeom prst="ellipse">
            <a:avLst/>
          </a:prstGeom>
          <a:solidFill>
            <a:srgbClr val="10641A">
              <a:alpha val="4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Зависть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782594" y="5498719"/>
            <a:ext cx="1286771" cy="1114759"/>
          </a:xfrm>
          <a:prstGeom prst="ellipse">
            <a:avLst/>
          </a:prstGeom>
          <a:solidFill>
            <a:schemeClr val="bg2">
              <a:lumMod val="50000"/>
              <a:alpha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Страх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078247" y="4579535"/>
            <a:ext cx="1330086" cy="1229032"/>
          </a:xfrm>
          <a:prstGeom prst="ellipse">
            <a:avLst/>
          </a:prstGeom>
          <a:solidFill>
            <a:srgbClr val="420000">
              <a:alpha val="4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Гнев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9875724" y="2808574"/>
            <a:ext cx="1404918" cy="1279450"/>
          </a:xfrm>
          <a:prstGeom prst="ellipse">
            <a:avLst/>
          </a:prstGeom>
          <a:solidFill>
            <a:srgbClr val="FD1301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Любовь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8989565" y="3476348"/>
            <a:ext cx="1404918" cy="127945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Радость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059627" y="3966350"/>
            <a:ext cx="1555872" cy="1354140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Благодарность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87320" y="3269666"/>
            <a:ext cx="1734767" cy="1636716"/>
          </a:xfrm>
          <a:prstGeom prst="ellipse">
            <a:avLst/>
          </a:prstGeom>
          <a:solidFill>
            <a:srgbClr val="102940">
              <a:alpha val="4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Ненависть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086473" y="3032110"/>
            <a:ext cx="1375676" cy="1355334"/>
          </a:xfrm>
          <a:prstGeom prst="ellipse">
            <a:avLst/>
          </a:prstGeom>
          <a:solidFill>
            <a:srgbClr val="10641A">
              <a:alpha val="40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Скука, леность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8258471" y="4496062"/>
            <a:ext cx="1462188" cy="1286507"/>
          </a:xfrm>
          <a:prstGeom prst="ellipse">
            <a:avLst/>
          </a:prstGeom>
          <a:solidFill>
            <a:srgbClr val="00B0F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Шутка </a:t>
            </a:r>
            <a:r>
              <a:rPr lang="ru-RU" dirty="0">
                <a:solidFill>
                  <a:srgbClr val="0070C0"/>
                </a:solidFill>
              </a:rPr>
              <a:t>и смех</a:t>
            </a:r>
          </a:p>
        </p:txBody>
      </p:sp>
      <p:sp>
        <p:nvSpPr>
          <p:cNvPr id="16" name="Овал 15"/>
          <p:cNvSpPr/>
          <p:nvPr/>
        </p:nvSpPr>
        <p:spPr>
          <a:xfrm>
            <a:off x="2067006" y="4592851"/>
            <a:ext cx="2183708" cy="1998880"/>
          </a:xfrm>
          <a:prstGeom prst="ellipse">
            <a:avLst/>
          </a:prstGeom>
          <a:solidFill>
            <a:schemeClr val="accent1">
              <a:lumMod val="50000"/>
              <a:alpha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Суетливое беспокойство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005530" y="3701669"/>
            <a:ext cx="1464336" cy="1397127"/>
          </a:xfrm>
          <a:prstGeom prst="ellipse">
            <a:avLst/>
          </a:prstGeom>
          <a:solidFill>
            <a:schemeClr val="accent1">
              <a:lumMod val="75000"/>
              <a:alpha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жалость к </a:t>
            </a:r>
            <a:r>
              <a:rPr lang="ru-RU" dirty="0" smtClean="0">
                <a:solidFill>
                  <a:srgbClr val="002060"/>
                </a:solidFill>
              </a:rPr>
              <a:t>себе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382534" y="4004408"/>
            <a:ext cx="1574473" cy="1454162"/>
          </a:xfrm>
          <a:prstGeom prst="ellipse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Безысходность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379598" y="4731489"/>
            <a:ext cx="2147732" cy="1957400"/>
          </a:xfrm>
          <a:prstGeom prst="ellipse">
            <a:avLst/>
          </a:prstGeom>
          <a:solidFill>
            <a:schemeClr val="bg2">
              <a:lumMod val="50000"/>
              <a:alpha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Скорбь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одиночество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тоска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7798807" y="3380981"/>
            <a:ext cx="1404918" cy="1279450"/>
          </a:xfrm>
          <a:prstGeom prst="ellipse">
            <a:avLst/>
          </a:prstGeom>
          <a:solidFill>
            <a:srgbClr val="ED77DF">
              <a:alpha val="4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Вдохновение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1385" y="2681171"/>
            <a:ext cx="1643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Группа 1</a:t>
            </a:r>
            <a:br>
              <a:rPr lang="ru-RU" dirty="0"/>
            </a:br>
            <a:r>
              <a:rPr lang="ru-RU" dirty="0"/>
              <a:t>«разрушение»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97343" y="2681170"/>
            <a:ext cx="15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Группа 2</a:t>
            </a:r>
            <a:br>
              <a:rPr lang="ru-RU" dirty="0"/>
            </a:br>
            <a:r>
              <a:rPr lang="ru-RU" dirty="0"/>
              <a:t>«депрессия»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62751" y="2681170"/>
            <a:ext cx="15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Группа 3</a:t>
            </a:r>
            <a:br>
              <a:rPr lang="ru-RU" dirty="0"/>
            </a:br>
            <a:r>
              <a:rPr lang="ru-RU" dirty="0"/>
              <a:t>«созидание»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21428" y="1109668"/>
            <a:ext cx="9854727" cy="13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Группы </a:t>
            </a:r>
            <a:r>
              <a:rPr lang="ru-RU" dirty="0"/>
              <a:t>1 и 2  – это </a:t>
            </a:r>
            <a:r>
              <a:rPr lang="ru-RU" b="1" dirty="0"/>
              <a:t>персональное преступление против собственного здоровья</a:t>
            </a:r>
            <a:r>
              <a:rPr lang="ru-RU" dirty="0"/>
              <a:t>.</a:t>
            </a:r>
          </a:p>
          <a:p>
            <a:r>
              <a:rPr lang="ru-RU" dirty="0" smtClean="0"/>
              <a:t>Имея </a:t>
            </a:r>
            <a:r>
              <a:rPr lang="ru-RU" dirty="0"/>
              <a:t>суточную запись «Эмоций», сможем предупредить многие заболевания,</a:t>
            </a:r>
            <a:br>
              <a:rPr lang="ru-RU" dirty="0"/>
            </a:br>
            <a:r>
              <a:rPr lang="ru-RU" dirty="0"/>
              <a:t>сможем сопоставить с нарушениями сердечно сосудистой системы (и предупреждать),</a:t>
            </a:r>
            <a:br>
              <a:rPr lang="ru-RU" dirty="0"/>
            </a:br>
            <a:r>
              <a:rPr lang="ru-RU" dirty="0"/>
              <a:t>Сможем судить о группах населения, о «климате» объектов массового посещения. </a:t>
            </a:r>
          </a:p>
        </p:txBody>
      </p:sp>
      <p:sp>
        <p:nvSpPr>
          <p:cNvPr id="24" name="Прямоугольник с двумя усеченными противолежащими углами 23"/>
          <p:cNvSpPr/>
          <p:nvPr/>
        </p:nvSpPr>
        <p:spPr>
          <a:xfrm flipH="1">
            <a:off x="9035443" y="807336"/>
            <a:ext cx="2123523" cy="477794"/>
          </a:xfrm>
          <a:prstGeom prst="snip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Искреннее считаю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8334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6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4413</TotalTime>
  <Words>229</Words>
  <Application>Microsoft Office PowerPoint</Application>
  <PresentationFormat>Широкоэкранный</PresentationFormat>
  <Paragraphs>70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Сетевые технологии в медицине.  Опыт практического применения Телемедицины в Функциональной диагностике.  Тенденции развития и перспективы сетевых компьютерных медицинских систем.</dc:title>
  <dc:creator>Itm</dc:creator>
  <cp:lastModifiedBy>i88</cp:lastModifiedBy>
  <cp:revision>190</cp:revision>
  <dcterms:created xsi:type="dcterms:W3CDTF">2013-09-24T13:42:29Z</dcterms:created>
  <dcterms:modified xsi:type="dcterms:W3CDTF">2019-04-03T15:07:10Z</dcterms:modified>
</cp:coreProperties>
</file>